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16"/>
  </p:notesMasterIdLst>
  <p:handoutMasterIdLst>
    <p:handoutMasterId r:id="rId17"/>
  </p:handoutMasterIdLst>
  <p:sldIdLst>
    <p:sldId id="708" r:id="rId2"/>
    <p:sldId id="894" r:id="rId3"/>
    <p:sldId id="895" r:id="rId4"/>
    <p:sldId id="896" r:id="rId5"/>
    <p:sldId id="897" r:id="rId6"/>
    <p:sldId id="889" r:id="rId7"/>
    <p:sldId id="838" r:id="rId8"/>
    <p:sldId id="839" r:id="rId9"/>
    <p:sldId id="891" r:id="rId10"/>
    <p:sldId id="840" r:id="rId11"/>
    <p:sldId id="841" r:id="rId12"/>
    <p:sldId id="842" r:id="rId13"/>
    <p:sldId id="843" r:id="rId14"/>
    <p:sldId id="892" r:id="rId15"/>
  </p:sldIdLst>
  <p:sldSz cx="9144000" cy="6858000" type="screen4x3"/>
  <p:notesSz cx="7053263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A6E9"/>
    <a:srgbClr val="3B4445"/>
    <a:srgbClr val="D15B05"/>
    <a:srgbClr val="0C1C8C"/>
    <a:srgbClr val="0094BF"/>
    <a:srgbClr val="0000CC"/>
    <a:srgbClr val="000066"/>
    <a:srgbClr val="BDE9F9"/>
    <a:srgbClr val="E9F3FD"/>
    <a:srgbClr val="8AC3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89" autoAdjust="0"/>
    <p:restoredTop sz="94036" autoAdjust="0"/>
  </p:normalViewPr>
  <p:slideViewPr>
    <p:cSldViewPr>
      <p:cViewPr varScale="1">
        <p:scale>
          <a:sx n="57" d="100"/>
          <a:sy n="57" d="100"/>
        </p:scale>
        <p:origin x="1238" y="1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46921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100" d="100"/>
          <a:sy n="100" d="100"/>
        </p:scale>
        <p:origin x="-1992" y="-72"/>
      </p:cViewPr>
      <p:guideLst>
        <p:guide orient="horz" pos="2932"/>
        <p:guide pos="22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566862" y="77896"/>
            <a:ext cx="3841281" cy="619971"/>
          </a:xfrm>
          <a:prstGeom prst="rect">
            <a:avLst/>
          </a:prstGeom>
        </p:spPr>
        <p:txBody>
          <a:bodyPr vert="horz" lIns="93465" tIns="46733" rIns="93465" bIns="46733" rtlCol="0"/>
          <a:lstStyle>
            <a:lvl1pPr algn="ctr" eaLnBrk="0" hangingPunct="0">
              <a:defRPr sz="1100" b="0" dirty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4616" y="8841739"/>
            <a:ext cx="3057053" cy="465773"/>
          </a:xfrm>
          <a:prstGeom prst="rect">
            <a:avLst/>
          </a:prstGeom>
        </p:spPr>
        <p:txBody>
          <a:bodyPr vert="horz" lIns="93465" tIns="46733" rIns="93465" bIns="46733" rtlCol="0" anchor="b"/>
          <a:lstStyle>
            <a:lvl1pPr algn="r" eaLnBrk="0" hangingPunct="0">
              <a:defRPr sz="1000">
                <a:solidFill>
                  <a:schemeClr val="bg1">
                    <a:lumMod val="5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2318D4C1-2921-444B-ADEB-D3D047B20D17}" type="slidenum">
              <a:rPr lang="en-US">
                <a:solidFill>
                  <a:srgbClr val="3B4445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3B4445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0" y="8927580"/>
            <a:ext cx="3056414" cy="381520"/>
          </a:xfrm>
          <a:prstGeom prst="rect">
            <a:avLst/>
          </a:prstGeom>
        </p:spPr>
        <p:txBody>
          <a:bodyPr vert="horz" lIns="92610" tIns="46305" rIns="92610" bIns="46305" rtlCol="0"/>
          <a:lstStyle>
            <a:lvl1pPr algn="r">
              <a:defRPr sz="1200"/>
            </a:lvl1pPr>
          </a:lstStyle>
          <a:p>
            <a:pPr algn="l"/>
            <a:endParaRPr lang="en-US" sz="1000" dirty="0">
              <a:solidFill>
                <a:srgbClr val="3B4445"/>
              </a:solidFill>
            </a:endParaRPr>
          </a:p>
          <a:p>
            <a:pPr algn="l"/>
            <a:fld id="{5DF74CE1-F6C7-496D-9853-D287CAB1C8CE}" type="datetimeFigureOut">
              <a:rPr lang="en-US" sz="1000">
                <a:solidFill>
                  <a:srgbClr val="3B4445"/>
                </a:solidFill>
              </a:rPr>
              <a:pPr algn="l"/>
              <a:t>7/29/2022</a:t>
            </a:fld>
            <a:endParaRPr lang="en-US" sz="1000" dirty="0">
              <a:solidFill>
                <a:srgbClr val="3B44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220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4616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8563" y="698500"/>
            <a:ext cx="4656137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5966" y="4422461"/>
            <a:ext cx="5641333" cy="4188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8841739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4616" y="8841739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B5A35EA-E869-42C4-BF75-869844ACA3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0421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P zli_title_header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0" y="1676400"/>
            <a:ext cx="9144000" cy="1462088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19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399213"/>
            <a:ext cx="1905000" cy="3825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0"/>
            <a:ext cx="9144000" cy="919163"/>
          </a:xfrm>
          <a:prstGeom prst="rect">
            <a:avLst/>
          </a:prstGeom>
          <a:solidFill>
            <a:srgbClr val="52A6E9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4DA4826B-A430-4813-BECA-CB78FB8C6A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4525" y="214313"/>
            <a:ext cx="1949450" cy="58054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14313"/>
            <a:ext cx="5699125" cy="58054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7B8523E8-F80F-48D0-AB06-EC8D46C8572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76200"/>
            <a:ext cx="7793037" cy="70008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43000" y="1143000"/>
            <a:ext cx="77724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482E6DC-B7DB-4401-A1C3-CB4CB9970FC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0280" y="109537"/>
            <a:ext cx="8163719" cy="7000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772400" cy="4876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2800" b="1" cap="all"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3B4445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5B1D3E2-BFC2-4E38-A138-8743C1EAB7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184422-105F-4206-827B-C9F8C0FAD22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162"/>
            <a:ext cx="8001000" cy="8080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635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161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7635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161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2CDD67-DA31-42AD-B6D5-87A3F5C4B1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793037" cy="70008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1087"/>
            <a:ext cx="3008313" cy="1010766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81087"/>
            <a:ext cx="5111750" cy="5091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43137"/>
            <a:ext cx="3008313" cy="40803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D08F4CDE-61AD-4C07-A804-E4D89EE20B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7B40F9D-D132-4795-84E0-4BAB53DCC7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143000"/>
            <a:ext cx="7772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0" y="-1"/>
            <a:ext cx="9144000" cy="919163"/>
          </a:xfrm>
          <a:prstGeom prst="rect">
            <a:avLst/>
          </a:prstGeom>
          <a:solidFill>
            <a:srgbClr val="52A6E9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2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980281" y="109537"/>
            <a:ext cx="7183438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162800" y="6409150"/>
            <a:ext cx="1905000" cy="38258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63"/>
            <a:ext cx="914402" cy="919163"/>
          </a:xfrm>
          <a:prstGeom prst="rect">
            <a:avLst/>
          </a:prstGeom>
        </p:spPr>
      </p:pic>
      <p:sp>
        <p:nvSpPr>
          <p:cNvPr id="13" name="TextBox 11"/>
          <p:cNvSpPr txBox="1">
            <a:spLocks noChangeArrowheads="1"/>
          </p:cNvSpPr>
          <p:nvPr userDrawn="1"/>
        </p:nvSpPr>
        <p:spPr bwMode="auto">
          <a:xfrm>
            <a:off x="76200" y="6461944"/>
            <a:ext cx="26195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US" sz="1200" dirty="0">
                <a:solidFill>
                  <a:srgbClr val="3B4445"/>
                </a:solidFill>
              </a:rPr>
              <a:t>Copyright © 2022 by Timothy L. Faley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68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52A6E9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52A6E9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jpeg"/><Relationship Id="rId5" Type="http://schemas.openxmlformats.org/officeDocument/2006/relationships/hyperlink" Target="mailto:Tfaley@UVI.edu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5.pn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5.png"/><Relationship Id="rId5" Type="http://schemas.openxmlformats.org/officeDocument/2006/relationships/image" Target="../media/image16.jpeg"/><Relationship Id="rId4" Type="http://schemas.openxmlformats.org/officeDocument/2006/relationships/hyperlink" Target="mailto:Tfaley@uvi.ed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7.jpe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jp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0.jpg"/><Relationship Id="rId5" Type="http://schemas.openxmlformats.org/officeDocument/2006/relationships/image" Target="../media/image9.gif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0"/>
            <a:ext cx="9144000" cy="2286000"/>
          </a:xfrm>
          <a:prstGeom prst="rect">
            <a:avLst/>
          </a:prstGeom>
          <a:gradFill flip="none" rotWithShape="1">
            <a:gsLst>
              <a:gs pos="57000">
                <a:srgbClr val="52A6E9"/>
              </a:gs>
              <a:gs pos="99000">
                <a:srgbClr val="3B4445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" y="0"/>
            <a:ext cx="2286000" cy="2286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43012" y="211924"/>
            <a:ext cx="6323719" cy="169277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029" sz="4000" b="1" dirty="0">
                <a:ln w="50800"/>
                <a:solidFill>
                  <a:srgbClr val="3B4445"/>
                </a:solidFill>
              </a:rPr>
              <a:t>ENT 205</a:t>
            </a:r>
          </a:p>
          <a:p>
            <a:r>
              <a:rPr lang="en-029" sz="3200" b="1" dirty="0">
                <a:ln w="50800"/>
                <a:solidFill>
                  <a:srgbClr val="3B4445"/>
                </a:solidFill>
              </a:rPr>
              <a:t>Introduction to </a:t>
            </a:r>
          </a:p>
          <a:p>
            <a:r>
              <a:rPr lang="en-029" sz="3200" b="1" dirty="0">
                <a:ln w="50800"/>
                <a:solidFill>
                  <a:srgbClr val="3B4445"/>
                </a:solidFill>
              </a:rPr>
              <a:t>Innovation and Entrepreneurship</a:t>
            </a:r>
          </a:p>
        </p:txBody>
      </p:sp>
      <p:sp>
        <p:nvSpPr>
          <p:cNvPr id="9" name="Subtitle 5"/>
          <p:cNvSpPr txBox="1">
            <a:spLocks/>
          </p:cNvSpPr>
          <p:nvPr/>
        </p:nvSpPr>
        <p:spPr bwMode="auto">
          <a:xfrm>
            <a:off x="9525" y="3962400"/>
            <a:ext cx="9144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3B4445"/>
                </a:solidFill>
              </a:rPr>
              <a:t>Dr. Tim Faley</a:t>
            </a:r>
          </a:p>
          <a:p>
            <a:pPr marL="0" indent="0" algn="ctr">
              <a:buNone/>
            </a:pPr>
            <a:r>
              <a:rPr lang="en-029" sz="1800" dirty="0" err="1">
                <a:solidFill>
                  <a:srgbClr val="3B4445"/>
                </a:solidFill>
              </a:rPr>
              <a:t>Kiril</a:t>
            </a:r>
            <a:r>
              <a:rPr lang="en-029" sz="1800" dirty="0">
                <a:solidFill>
                  <a:srgbClr val="3B4445"/>
                </a:solidFill>
              </a:rPr>
              <a:t> </a:t>
            </a:r>
            <a:r>
              <a:rPr lang="en-029" sz="1800" dirty="0" err="1">
                <a:solidFill>
                  <a:srgbClr val="3B4445"/>
                </a:solidFill>
              </a:rPr>
              <a:t>Sokoloff</a:t>
            </a:r>
            <a:r>
              <a:rPr lang="en-029" sz="1800" dirty="0">
                <a:solidFill>
                  <a:srgbClr val="3B4445"/>
                </a:solidFill>
              </a:rPr>
              <a:t> Distinguished Professor of Entrepreneurship</a:t>
            </a:r>
            <a:endParaRPr lang="en-US" sz="1800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800" dirty="0">
                <a:solidFill>
                  <a:srgbClr val="3B4445"/>
                </a:solidFill>
              </a:rPr>
              <a:t>Special Assistant to the President for Entrepreneurial Initiatives</a:t>
            </a:r>
            <a:endParaRPr lang="en-US" sz="1800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800" b="1" dirty="0">
                <a:solidFill>
                  <a:srgbClr val="3B4445"/>
                </a:solidFill>
              </a:rPr>
              <a:t>University of the Virgin Islands</a:t>
            </a:r>
          </a:p>
          <a:p>
            <a:pPr marL="0" indent="0" algn="ctr">
              <a:buNone/>
            </a:pPr>
            <a:r>
              <a:rPr lang="en-029" sz="1800" b="1" dirty="0">
                <a:solidFill>
                  <a:srgbClr val="3B4445"/>
                </a:solidFill>
                <a:hlinkClick r:id="rId5"/>
              </a:rPr>
              <a:t>Tfaley@UVI.edu</a:t>
            </a:r>
            <a:endParaRPr lang="en-029" sz="1800" b="1" dirty="0">
              <a:solidFill>
                <a:srgbClr val="3B4445"/>
              </a:solidFill>
            </a:endParaRPr>
          </a:p>
        </p:txBody>
      </p:sp>
      <p:sp>
        <p:nvSpPr>
          <p:cNvPr id="11" name="Title 4"/>
          <p:cNvSpPr txBox="1">
            <a:spLocks/>
          </p:cNvSpPr>
          <p:nvPr/>
        </p:nvSpPr>
        <p:spPr bwMode="auto">
          <a:xfrm>
            <a:off x="0" y="2742895"/>
            <a:ext cx="91440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3B4445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sz="2800" b="1" kern="0" dirty="0"/>
              <a:t>Session 1:</a:t>
            </a:r>
          </a:p>
          <a:p>
            <a:pPr algn="ctr"/>
            <a:r>
              <a:rPr lang="en-US" sz="2800" b="1" kern="0" dirty="0"/>
              <a:t>Perspective &amp; Point-of-View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883639"/>
            <a:ext cx="1371600" cy="1974361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81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217"/>
    </mc:Choice>
    <mc:Fallback xmlns="">
      <p:transition spd="slow" advTm="342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029" dirty="0"/>
              <a:t>Changing your Perspective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029" dirty="0">
                <a:solidFill>
                  <a:schemeClr val="bg1">
                    <a:lumMod val="50000"/>
                  </a:schemeClr>
                </a:solidFill>
              </a:rPr>
              <a:t>Be aware of your heuristics</a:t>
            </a:r>
          </a:p>
          <a:p>
            <a:endParaRPr lang="en-029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029" dirty="0">
                <a:solidFill>
                  <a:schemeClr val="bg1">
                    <a:lumMod val="50000"/>
                  </a:schemeClr>
                </a:solidFill>
              </a:rPr>
              <a:t>Be aware of the heuristics of others</a:t>
            </a:r>
          </a:p>
          <a:p>
            <a:endParaRPr lang="en-029" dirty="0"/>
          </a:p>
          <a:p>
            <a:r>
              <a:rPr lang="en-029" dirty="0">
                <a:solidFill>
                  <a:schemeClr val="bg1">
                    <a:lumMod val="50000"/>
                  </a:schemeClr>
                </a:solidFill>
              </a:rPr>
              <a:t>Look at the problem at different scales</a:t>
            </a:r>
          </a:p>
          <a:p>
            <a:endParaRPr lang="en-029" dirty="0"/>
          </a:p>
          <a:p>
            <a:r>
              <a:rPr lang="en-029" dirty="0"/>
              <a:t>Use tools to see things others cannot</a:t>
            </a:r>
          </a:p>
          <a:p>
            <a:endParaRPr lang="en-029" dirty="0"/>
          </a:p>
          <a:p>
            <a:endParaRPr lang="en-029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477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561"/>
    </mc:Choice>
    <mc:Fallback xmlns="">
      <p:transition spd="slow" advTm="255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90512"/>
            <a:ext cx="9144000" cy="700088"/>
          </a:xfrm>
        </p:spPr>
        <p:txBody>
          <a:bodyPr/>
          <a:lstStyle/>
          <a:p>
            <a:r>
              <a:rPr lang="en-029" sz="3200" dirty="0"/>
              <a:t>         Frameworks:  </a:t>
            </a:r>
            <a:br>
              <a:rPr lang="en-029" sz="3200" dirty="0"/>
            </a:br>
            <a:r>
              <a:rPr lang="en-029" sz="3200" dirty="0"/>
              <a:t>              Business tools for seeing what others do not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470127"/>
            <a:ext cx="2476500" cy="18478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795" y="4038600"/>
            <a:ext cx="2857500" cy="1600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322490"/>
            <a:ext cx="2143125" cy="2143125"/>
          </a:xfrm>
          <a:prstGeom prst="rect">
            <a:avLst/>
          </a:prstGeom>
        </p:spPr>
      </p:pic>
      <p:sp>
        <p:nvSpPr>
          <p:cNvPr id="9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686800" y="6400800"/>
            <a:ext cx="381000" cy="323850"/>
          </a:xfrm>
        </p:spPr>
        <p:txBody>
          <a:bodyPr/>
          <a:lstStyle/>
          <a:p>
            <a:pPr>
              <a:defRPr/>
            </a:pPr>
            <a:fld id="{AA51B343-CD90-4598-A9C3-904FFF07CD23}" type="slidenum">
              <a:rPr lang="en-US" sz="1100"/>
              <a:pPr>
                <a:defRPr/>
              </a:pPr>
              <a:t>11</a:t>
            </a:fld>
            <a:endParaRPr lang="en-US" sz="1100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75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61"/>
    </mc:Choice>
    <mc:Fallback xmlns="">
      <p:transition spd="slow" advTm="241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will introduce you to </a:t>
            </a:r>
            <a:r>
              <a:rPr lang="en-US" u="sng" dirty="0"/>
              <a:t>new</a:t>
            </a:r>
            <a:r>
              <a:rPr lang="en-US" dirty="0"/>
              <a:t> tools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Showing (and telling you about) you new tools has VERY limited value</a:t>
            </a:r>
          </a:p>
          <a:p>
            <a:endParaRPr lang="en-US" dirty="0"/>
          </a:p>
          <a:p>
            <a:r>
              <a:rPr lang="en-US" dirty="0"/>
              <a:t>What’s this?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1026" name="Picture 2" descr="http://cdn.wonderfulengineering.com/wp-content/uploads/2015/08/Best-digital-DMMs-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438400"/>
            <a:ext cx="32766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38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461"/>
    </mc:Choice>
    <mc:Fallback xmlns="">
      <p:transition spd="slow" advTm="454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Must USE the tools of this course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7772400" cy="4876800"/>
          </a:xfrm>
        </p:spPr>
        <p:txBody>
          <a:bodyPr/>
          <a:lstStyle/>
          <a:p>
            <a:r>
              <a:rPr lang="en-US" sz="2400" dirty="0"/>
              <a:t>There are lots of tools out there…</a:t>
            </a:r>
          </a:p>
          <a:p>
            <a:pPr lvl="1"/>
            <a:r>
              <a:rPr lang="en-US" sz="2000" dirty="0"/>
              <a:t>The ones of this course may not always be the BEST for every problem. But…</a:t>
            </a:r>
          </a:p>
          <a:p>
            <a:r>
              <a:rPr lang="en-US" sz="2400" dirty="0"/>
              <a:t>The purpose is to EXPAND your toolset</a:t>
            </a:r>
          </a:p>
          <a:p>
            <a:r>
              <a:rPr lang="en-US" sz="2400" dirty="0"/>
              <a:t>You must practice USING the tools in order for them to become part of your toolset</a:t>
            </a:r>
          </a:p>
          <a:p>
            <a:r>
              <a:rPr lang="en-US" sz="2400" dirty="0"/>
              <a:t>…</a:t>
            </a:r>
          </a:p>
          <a:p>
            <a:r>
              <a:rPr lang="en-US" sz="2400" dirty="0"/>
              <a:t>Your assignments and FINAL project will be graded on how well you incorporate the tools introduced in this course into your paper. If you write a paper that you could have written BEFORE you took this course, that will be a “D” (because you gave me no evidence that you learned </a:t>
            </a:r>
            <a:r>
              <a:rPr lang="en-US" sz="2400" dirty="0" err="1"/>
              <a:t>ANYthing</a:t>
            </a:r>
            <a:r>
              <a:rPr lang="en-US" sz="2400" dirty="0"/>
              <a:t> from this course!) I am interested in you LEARNING.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52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148"/>
    </mc:Choice>
    <mc:Fallback xmlns="">
      <p:transition spd="slow" advTm="1391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143000"/>
            <a:ext cx="5257800" cy="4876800"/>
          </a:xfrm>
        </p:spPr>
        <p:txBody>
          <a:bodyPr/>
          <a:lstStyle/>
          <a:p>
            <a:r>
              <a:rPr lang="en-US" dirty="0"/>
              <a:t>What do you find confusing?</a:t>
            </a:r>
          </a:p>
          <a:p>
            <a:endParaRPr lang="en-US" dirty="0"/>
          </a:p>
          <a:p>
            <a:r>
              <a:rPr lang="en-US" dirty="0"/>
              <a:t>What questions do you have?</a:t>
            </a:r>
          </a:p>
          <a:p>
            <a:endParaRPr lang="en-US" dirty="0"/>
          </a:p>
          <a:p>
            <a:r>
              <a:rPr lang="en-US" dirty="0"/>
              <a:t>E-mail me.</a:t>
            </a:r>
          </a:p>
          <a:p>
            <a:pPr lvl="1"/>
            <a:r>
              <a:rPr lang="en-US" dirty="0">
                <a:hlinkClick r:id="rId4"/>
              </a:rPr>
              <a:t>Tfaley@uvi.edu</a:t>
            </a:r>
            <a:endParaRPr lang="en-US" dirty="0"/>
          </a:p>
          <a:p>
            <a:pPr lvl="1"/>
            <a:r>
              <a:rPr lang="en-US" dirty="0"/>
              <a:t>Be sure to put “ENT 205” in the e-mail subject line!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5122" name="Picture 2" descr="C:\Users\900084062\AppData\Local\Microsoft\Windows\Temporary Internet Files\Content.IE5\4H4LWR5A\pic-of-a-question-mark[1]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9" t="5333" r="13565" b="11834"/>
          <a:stretch/>
        </p:blipFill>
        <p:spPr bwMode="auto">
          <a:xfrm>
            <a:off x="6324600" y="1524000"/>
            <a:ext cx="2514600" cy="360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BD0815F4-F7D9-45C6-97C4-C7917FADBB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88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679"/>
    </mc:Choice>
    <mc:Fallback xmlns="">
      <p:transition spd="slow" advTm="506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you see ….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Depends how you look at it</a:t>
            </a:r>
          </a:p>
          <a:p>
            <a:pPr lvl="1"/>
            <a:r>
              <a:rPr lang="en-US" dirty="0"/>
              <a:t>Perspective</a:t>
            </a:r>
          </a:p>
          <a:p>
            <a:pPr lvl="2"/>
            <a:r>
              <a:rPr lang="en-US" dirty="0"/>
              <a:t>Mental or physical place from which you view the situation</a:t>
            </a:r>
          </a:p>
          <a:p>
            <a:pPr lvl="2"/>
            <a:r>
              <a:rPr lang="en-US" dirty="0"/>
              <a:t>Vantage Point</a:t>
            </a:r>
          </a:p>
          <a:p>
            <a:pPr lvl="3"/>
            <a:r>
              <a:rPr lang="en-US" dirty="0"/>
              <a:t>How Near or Far are you away from what you are looking at?</a:t>
            </a:r>
          </a:p>
          <a:p>
            <a:pPr lvl="3"/>
            <a:r>
              <a:rPr lang="en-US" dirty="0"/>
              <a:t>Includes a mindset or attitude</a:t>
            </a:r>
          </a:p>
          <a:p>
            <a:pPr lvl="4"/>
            <a:r>
              <a:rPr lang="en-US" dirty="0"/>
              <a:t> – is it a “problem” or an “opportunity”</a:t>
            </a:r>
          </a:p>
          <a:p>
            <a:pPr lvl="1"/>
            <a:r>
              <a:rPr lang="en-US" dirty="0"/>
              <a:t>Point-of-View (POV)</a:t>
            </a:r>
          </a:p>
          <a:p>
            <a:pPr lvl="2"/>
            <a:r>
              <a:rPr lang="en-US" dirty="0"/>
              <a:t>From who’s “eyes” do you see the situation</a:t>
            </a:r>
          </a:p>
          <a:p>
            <a:pPr lvl="2"/>
            <a:r>
              <a:rPr lang="en-US" dirty="0"/>
              <a:t>Do you see the business’ operations from a customer’s point-of-view, an employee’s point-of-view, or a business’s owner?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A821D837-91F4-48B5-B31E-3A8F9CF9DC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</p:spPr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BEE54302-B378-4594-99BE-4CF5BD88FF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692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275"/>
    </mc:Choice>
    <mc:Fallback xmlns="">
      <p:transition spd="slow" advTm="1202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“wrong,” just “incomplete”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Point-of-views or perspective is “wrong” </a:t>
            </a:r>
          </a:p>
          <a:p>
            <a:pPr lvl="1"/>
            <a:r>
              <a:rPr lang="en-US" dirty="0"/>
              <a:t>Each is simply incomplete</a:t>
            </a:r>
          </a:p>
          <a:p>
            <a:pPr lvl="1"/>
            <a:r>
              <a:rPr lang="en-US" dirty="0"/>
              <a:t>The more points-of-view and perspectives you can “see” from, the better your </a:t>
            </a:r>
            <a:r>
              <a:rPr lang="en-US" b="1" dirty="0"/>
              <a:t>problem</a:t>
            </a:r>
            <a:r>
              <a:rPr lang="en-US" dirty="0"/>
              <a:t> AND </a:t>
            </a:r>
            <a:r>
              <a:rPr lang="en-US" b="1" dirty="0"/>
              <a:t>solution</a:t>
            </a:r>
            <a:r>
              <a:rPr lang="en-US" dirty="0"/>
              <a:t> definition will be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D67223AE-DCBF-4E7D-9DE8-0C1401EAAF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448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559"/>
    </mc:Choice>
    <mc:Fallback xmlns="">
      <p:transition spd="slow" advTm="595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View of a can of Pepsi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86000" y="1600200"/>
            <a:ext cx="4876800" cy="36576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587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661"/>
    </mc:Choice>
    <mc:Fallback xmlns="">
      <p:transition spd="slow" advTm="206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 from Inside the can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2" r="3297"/>
          <a:stretch/>
        </p:blipFill>
        <p:spPr>
          <a:xfrm rot="10800000">
            <a:off x="1219200" y="1098529"/>
            <a:ext cx="67056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508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396"/>
    </mc:Choice>
    <mc:Fallback xmlns="">
      <p:transition spd="slow" advTm="293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Perspective: Zooming in and out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Big Picture</a:t>
            </a:r>
          </a:p>
          <a:p>
            <a:pPr lvl="1"/>
            <a:r>
              <a:rPr lang="en-US" dirty="0"/>
              <a:t>Broad perspective (wide field of view)</a:t>
            </a:r>
          </a:p>
          <a:p>
            <a:pPr lvl="1"/>
            <a:r>
              <a:rPr lang="en-US" dirty="0"/>
              <a:t>Few details</a:t>
            </a:r>
          </a:p>
          <a:p>
            <a:endParaRPr lang="en-US" dirty="0"/>
          </a:p>
          <a:p>
            <a:r>
              <a:rPr lang="en-US" dirty="0"/>
              <a:t>Narrow perspective</a:t>
            </a:r>
          </a:p>
          <a:p>
            <a:pPr lvl="1"/>
            <a:r>
              <a:rPr lang="en-US" dirty="0"/>
              <a:t>Detailed examination (narrow field of view)</a:t>
            </a:r>
          </a:p>
          <a:p>
            <a:pPr lvl="1"/>
            <a:r>
              <a:rPr lang="en-US" dirty="0"/>
              <a:t>Many details, little perspective</a:t>
            </a:r>
          </a:p>
          <a:p>
            <a:pPr lvl="1"/>
            <a:endParaRPr lang="en-US" dirty="0"/>
          </a:p>
          <a:p>
            <a:r>
              <a:rPr lang="en-US" dirty="0">
                <a:solidFill>
                  <a:srgbClr val="FF0000"/>
                </a:solidFill>
              </a:rPr>
              <a:t>Take on-line Quiz 0 (ungraded) on “Perspectives” now 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Participate in on-line discussion regarding quiz</a:t>
            </a:r>
          </a:p>
          <a:p>
            <a:pPr lvl="1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2CDD67-DA31-42AD-B6D5-87A3F5C4B1F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451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4737"/>
    </mc:Choice>
    <mc:Fallback xmlns="">
      <p:transition spd="slow" advTm="1347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029" dirty="0"/>
              <a:t>Your Perception can be part of the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8534400" cy="4876800"/>
          </a:xfrm>
        </p:spPr>
        <p:txBody>
          <a:bodyPr/>
          <a:lstStyle/>
          <a:p>
            <a:r>
              <a:rPr lang="en-029" dirty="0"/>
              <a:t>Be aware of your heuristics </a:t>
            </a:r>
            <a:r>
              <a:rPr lang="en-029" dirty="0">
                <a:solidFill>
                  <a:schemeClr val="bg1">
                    <a:lumMod val="50000"/>
                  </a:schemeClr>
                </a:solidFill>
              </a:rPr>
              <a:t>(beliefs of how things work)</a:t>
            </a:r>
          </a:p>
          <a:p>
            <a:endParaRPr lang="en-029" dirty="0"/>
          </a:p>
          <a:p>
            <a:r>
              <a:rPr lang="en-029" dirty="0"/>
              <a:t>Be aware of the heuristics of others</a:t>
            </a:r>
          </a:p>
          <a:p>
            <a:endParaRPr lang="en-029" dirty="0"/>
          </a:p>
          <a:p>
            <a:r>
              <a:rPr lang="en-029" dirty="0"/>
              <a:t>Look at the problem at different scales, from different points-of-view</a:t>
            </a:r>
          </a:p>
          <a:p>
            <a:endParaRPr lang="en-029" dirty="0"/>
          </a:p>
          <a:p>
            <a:endParaRPr lang="en-029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70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845"/>
    </mc:Choice>
    <mc:Fallback xmlns="">
      <p:transition spd="slow" advTm="1158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0280" y="109537"/>
            <a:ext cx="8239920" cy="700088"/>
          </a:xfrm>
        </p:spPr>
        <p:txBody>
          <a:bodyPr/>
          <a:lstStyle/>
          <a:p>
            <a:r>
              <a:rPr lang="en-029" dirty="0"/>
              <a:t>Changing Perspective: Zooming In and Out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19200"/>
            <a:ext cx="841146" cy="8299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769" y="5562600"/>
            <a:ext cx="583407" cy="5810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3988981"/>
            <a:ext cx="1361938" cy="11811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79"/>
          <a:stretch/>
        </p:blipFill>
        <p:spPr>
          <a:xfrm>
            <a:off x="1676400" y="2578395"/>
            <a:ext cx="1256119" cy="8382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37943" y="1403332"/>
            <a:ext cx="14945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2400" dirty="0"/>
              <a:t>The World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3276600" y="2766662"/>
            <a:ext cx="1508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2400" dirty="0"/>
              <a:t>The Forest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4933699" y="4348698"/>
            <a:ext cx="12855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2400" dirty="0"/>
              <a:t>The Tree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6400800" y="5622279"/>
            <a:ext cx="13019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2400" dirty="0"/>
              <a:t>The Leaf</a:t>
            </a:r>
            <a:endParaRPr lang="en-US" sz="2400" dirty="0"/>
          </a:p>
        </p:txBody>
      </p:sp>
      <p:cxnSp>
        <p:nvCxnSpPr>
          <p:cNvPr id="16" name="Straight Arrow Connector 15"/>
          <p:cNvCxnSpPr/>
          <p:nvPr/>
        </p:nvCxnSpPr>
        <p:spPr bwMode="auto">
          <a:xfrm>
            <a:off x="4081289" y="1403332"/>
            <a:ext cx="4224511" cy="415926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20" name="TextBox 19"/>
          <p:cNvSpPr txBox="1"/>
          <p:nvPr/>
        </p:nvSpPr>
        <p:spPr>
          <a:xfrm rot="2700000">
            <a:off x="5109134" y="3043661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029" sz="1800" b="1" dirty="0"/>
              <a:t>Zooming In/Out</a:t>
            </a:r>
            <a:endParaRPr lang="en-US" sz="1800" b="1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285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53"/>
    </mc:Choice>
    <mc:Fallback xmlns="">
      <p:transition spd="slow" advTm="189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Zooming in and out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Big Picture</a:t>
            </a:r>
          </a:p>
          <a:p>
            <a:pPr lvl="1"/>
            <a:r>
              <a:rPr lang="en-US" dirty="0"/>
              <a:t>Broad perspective (wide field of view)</a:t>
            </a:r>
          </a:p>
          <a:p>
            <a:pPr lvl="1"/>
            <a:r>
              <a:rPr lang="en-US" dirty="0"/>
              <a:t>Few details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Narrow perspective</a:t>
            </a:r>
          </a:p>
          <a:p>
            <a:pPr lvl="1"/>
            <a:r>
              <a:rPr lang="en-US" dirty="0"/>
              <a:t>Detailed examination (narrow field of view)</a:t>
            </a:r>
          </a:p>
          <a:p>
            <a:pPr lvl="1"/>
            <a:r>
              <a:rPr lang="en-US" dirty="0"/>
              <a:t>Many details, little perspective</a:t>
            </a:r>
          </a:p>
          <a:p>
            <a:pPr lvl="1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2CDD67-DA31-42AD-B6D5-87A3F5C4B1F1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524000" y="5489377"/>
            <a:ext cx="51951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http://www.ispot.tv/ad/7b6H/deutsche-bank-perspective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841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474"/>
    </mc:Choice>
    <mc:Fallback xmlns="">
      <p:transition spd="slow" advTm="324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lank">
  <a:themeElements>
    <a:clrScheme name="blank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an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5704</TotalTime>
  <Words>575</Words>
  <Application>Microsoft Office PowerPoint</Application>
  <PresentationFormat>On-screen Show (4:3)</PresentationFormat>
  <Paragraphs>103</Paragraphs>
  <Slides>14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Times New Roman</vt:lpstr>
      <vt:lpstr>Wingdings</vt:lpstr>
      <vt:lpstr>blank</vt:lpstr>
      <vt:lpstr>PowerPoint Presentation</vt:lpstr>
      <vt:lpstr>What you see ….</vt:lpstr>
      <vt:lpstr>Not “wrong,” just “incomplete”</vt:lpstr>
      <vt:lpstr>Typical View of a can of Pepsi</vt:lpstr>
      <vt:lpstr>View from Inside the can</vt:lpstr>
      <vt:lpstr>Perspective: Zooming in and out</vt:lpstr>
      <vt:lpstr>Your Perception can be part of the problem</vt:lpstr>
      <vt:lpstr>Changing Perspective: Zooming In and Out </vt:lpstr>
      <vt:lpstr>Zooming in and out</vt:lpstr>
      <vt:lpstr>Changing your Perspective</vt:lpstr>
      <vt:lpstr>         Frameworks:                 Business tools for seeing what others do not</vt:lpstr>
      <vt:lpstr>Course will introduce you to new tools</vt:lpstr>
      <vt:lpstr>Must USE the tools of this course</vt:lpstr>
      <vt:lpstr>Questions?</vt:lpstr>
    </vt:vector>
  </TitlesOfParts>
  <Company>University of Michigan Business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faley</dc:creator>
  <cp:lastModifiedBy>Tim Faley</cp:lastModifiedBy>
  <cp:revision>590</cp:revision>
  <cp:lastPrinted>2014-06-09T15:08:47Z</cp:lastPrinted>
  <dcterms:created xsi:type="dcterms:W3CDTF">2003-10-03T23:08:19Z</dcterms:created>
  <dcterms:modified xsi:type="dcterms:W3CDTF">2022-07-30T02:53:40Z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5</vt:i4>
  </property>
</Properties>
</file>