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4"/>
  </p:notesMasterIdLst>
  <p:handoutMasterIdLst>
    <p:handoutMasterId r:id="rId15"/>
  </p:handoutMasterIdLst>
  <p:sldIdLst>
    <p:sldId id="708" r:id="rId2"/>
    <p:sldId id="828" r:id="rId3"/>
    <p:sldId id="847" r:id="rId4"/>
    <p:sldId id="903" r:id="rId5"/>
    <p:sldId id="829" r:id="rId6"/>
    <p:sldId id="904" r:id="rId7"/>
    <p:sldId id="905" r:id="rId8"/>
    <p:sldId id="830" r:id="rId9"/>
    <p:sldId id="902" r:id="rId10"/>
    <p:sldId id="895" r:id="rId11"/>
    <p:sldId id="832" r:id="rId12"/>
    <p:sldId id="901" r:id="rId13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6E9"/>
    <a:srgbClr val="3B4445"/>
    <a:srgbClr val="D15B05"/>
    <a:srgbClr val="0C1C8C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9" autoAdjust="0"/>
    <p:restoredTop sz="94036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92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39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7/30/2022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.png"/><Relationship Id="rId4" Type="http://schemas.openxmlformats.org/officeDocument/2006/relationships/hyperlink" Target="mailto:Tfaley@UVI.ed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hyperlink" Target="https://www.entrepreneurialarch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hyperlink" Target="https://www.entrepreneurialarch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hyperlink" Target="https://www.entrepreneurialarch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173504"/>
            <a:ext cx="6096092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0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576512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kern="0" dirty="0"/>
              <a:t>Course Introduction</a:t>
            </a:r>
          </a:p>
          <a:p>
            <a:pPr algn="ctr"/>
            <a:r>
              <a:rPr lang="en-US" sz="2800" kern="0" dirty="0"/>
              <a:t>Part A:  Course Structure and Grading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2C110F-4A2C-4247-95C7-BBC72C2542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CCC1CB9-1AC3-419D-90B3-78ED2C0632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00801" y="6324600"/>
            <a:ext cx="13716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54"/>
    </mc:Choice>
    <mc:Fallback xmlns="">
      <p:transition spd="slow" advTm="26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Syllabus is important!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7772400" cy="5605463"/>
          </a:xfrm>
        </p:spPr>
        <p:txBody>
          <a:bodyPr/>
          <a:lstStyle/>
          <a:p>
            <a:r>
              <a:rPr lang="en-US" sz="2400" dirty="0"/>
              <a:t>Plan is to follow the syllabus VERY closely</a:t>
            </a:r>
          </a:p>
          <a:p>
            <a:endParaRPr lang="en-US" sz="2400" dirty="0"/>
          </a:p>
          <a:p>
            <a:r>
              <a:rPr lang="en-US" sz="2400" dirty="0"/>
              <a:t>Check the syllabus for due dates (and especially “drop dead” dates of quizzes </a:t>
            </a:r>
          </a:p>
          <a:p>
            <a:endParaRPr lang="en-US" sz="2400" dirty="0"/>
          </a:p>
          <a:p>
            <a:r>
              <a:rPr lang="en-US" sz="2400" dirty="0"/>
              <a:t>Check syllabus for lecture slide timing</a:t>
            </a:r>
          </a:p>
          <a:p>
            <a:pPr lvl="1"/>
            <a:r>
              <a:rPr lang="en-US" sz="2000" dirty="0"/>
              <a:t>Slides will be posted way ahead of time </a:t>
            </a:r>
          </a:p>
          <a:p>
            <a:pPr lvl="1"/>
            <a:r>
              <a:rPr lang="en-US" sz="2000" dirty="0"/>
              <a:t>Try to stay up, falling behind can be dangerous to your grade!</a:t>
            </a:r>
          </a:p>
          <a:p>
            <a:pPr lvl="1"/>
            <a:endParaRPr lang="en-US" dirty="0"/>
          </a:p>
          <a:p>
            <a:r>
              <a:rPr lang="en-US" sz="2400" dirty="0"/>
              <a:t>Any date changes (from the syllabus) will be made on </a:t>
            </a:r>
            <a:r>
              <a:rPr lang="en-US" sz="2400" dirty="0" err="1"/>
              <a:t>BlackBoard</a:t>
            </a:r>
            <a:r>
              <a:rPr lang="en-US" sz="2400" dirty="0"/>
              <a:t> Announcements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4CE5AB6-0438-4B5E-B5D9-17F272BE2E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52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9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28"/>
    </mc:Choice>
    <mc:Fallback xmlns="">
      <p:transition spd="slow" advTm="89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8108950" cy="4876800"/>
          </a:xfrm>
        </p:spPr>
        <p:txBody>
          <a:bodyPr/>
          <a:lstStyle/>
          <a:p>
            <a:r>
              <a:rPr lang="en-US" b="1" dirty="0"/>
              <a:t>Office Hours</a:t>
            </a:r>
          </a:p>
          <a:p>
            <a:pPr lvl="1"/>
            <a:r>
              <a:rPr lang="en-US" b="1" dirty="0"/>
              <a:t>And by appointment</a:t>
            </a:r>
            <a:r>
              <a:rPr lang="en-US" dirty="0"/>
              <a:t>:  In–person or via phone or skype or zoom. ALWAYS e-mail (</a:t>
            </a:r>
            <a:r>
              <a:rPr lang="en-US" dirty="0">
                <a:hlinkClick r:id="rId4"/>
              </a:rPr>
              <a:t>Tfaley@UVI.edu</a:t>
            </a:r>
            <a:r>
              <a:rPr lang="en-US" dirty="0"/>
              <a:t>) to set up an appointment</a:t>
            </a:r>
          </a:p>
          <a:p>
            <a:pPr lvl="2"/>
            <a:r>
              <a:rPr lang="en-US" dirty="0"/>
              <a:t>Include </a:t>
            </a:r>
            <a:r>
              <a:rPr lang="en-US" b="1" dirty="0"/>
              <a:t>ENT 205 </a:t>
            </a:r>
            <a:r>
              <a:rPr lang="en-US" dirty="0"/>
              <a:t>in the subject line of the e-mail</a:t>
            </a:r>
          </a:p>
          <a:p>
            <a:r>
              <a:rPr lang="en-US" b="1" dirty="0"/>
              <a:t>Office:  </a:t>
            </a:r>
            <a:r>
              <a:rPr lang="en-US" dirty="0" err="1"/>
              <a:t>Wont’t</a:t>
            </a:r>
            <a:r>
              <a:rPr lang="en-US" dirty="0"/>
              <a:t> be there due to pandemic</a:t>
            </a:r>
          </a:p>
          <a:p>
            <a:r>
              <a:rPr lang="en-US" b="1" dirty="0"/>
              <a:t>Phone:</a:t>
            </a:r>
            <a:r>
              <a:rPr lang="en-US" dirty="0"/>
              <a:t>  Rarely check voice-mail</a:t>
            </a:r>
          </a:p>
          <a:p>
            <a:r>
              <a:rPr lang="en-US" b="1" dirty="0"/>
              <a:t> tfaley@uvi.edu</a:t>
            </a:r>
          </a:p>
          <a:p>
            <a:pPr lvl="1"/>
            <a:r>
              <a:rPr lang="en-US" dirty="0"/>
              <a:t>I check e-mail frequently!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6F8EAF-F09C-4ABC-A386-EB508159BD2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Left Arrow 4">
            <a:extLst>
              <a:ext uri="{FF2B5EF4-FFF2-40B4-BE49-F238E27FC236}">
                <a16:creationId xmlns:a16="http://schemas.microsoft.com/office/drawing/2014/main" id="{A462C348-BE45-4145-8580-147BE5EC95D5}"/>
              </a:ext>
            </a:extLst>
          </p:cNvPr>
          <p:cNvSpPr/>
          <p:nvPr/>
        </p:nvSpPr>
        <p:spPr bwMode="auto">
          <a:xfrm>
            <a:off x="3886200" y="4276755"/>
            <a:ext cx="1676400" cy="381000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7B279-58EB-46D1-B916-4C8DF2CF56F7}"/>
              </a:ext>
            </a:extLst>
          </p:cNvPr>
          <p:cNvSpPr txBox="1"/>
          <p:nvPr/>
        </p:nvSpPr>
        <p:spPr>
          <a:xfrm>
            <a:off x="5682200" y="4267200"/>
            <a:ext cx="1861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Try this FIRST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A8DF78E-6DE5-447E-BB68-E6430F8F3F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353174"/>
            <a:ext cx="160020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5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44"/>
    </mc:Choice>
    <mc:Fallback xmlns="">
      <p:transition spd="slow" advTm="92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Slide Deck…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00B_ENT205_Course Intro</a:t>
            </a:r>
          </a:p>
          <a:p>
            <a:endParaRPr lang="en-US" dirty="0"/>
          </a:p>
          <a:p>
            <a:r>
              <a:rPr lang="en-US" dirty="0"/>
              <a:t>Will introduce course content</a:t>
            </a:r>
          </a:p>
          <a:p>
            <a:endParaRPr lang="en-US" dirty="0"/>
          </a:p>
          <a:p>
            <a:r>
              <a:rPr lang="en-US" dirty="0"/>
              <a:t>Questions?</a:t>
            </a:r>
          </a:p>
          <a:p>
            <a:pPr lvl="1"/>
            <a:r>
              <a:rPr lang="en-US" dirty="0"/>
              <a:t>E-mail them to me. If it is a general question I’ll provide the answer to the entire course via a Blackboard “announcement”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25A7AA4-2847-47BD-8096-16F8DA65AA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00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0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4"/>
    </mc:Choice>
    <mc:Fallback xmlns="">
      <p:transition spd="slow" advTm="73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8077200" cy="4876800"/>
          </a:xfrm>
        </p:spPr>
        <p:txBody>
          <a:bodyPr/>
          <a:lstStyle/>
          <a:p>
            <a:r>
              <a:rPr lang="en-US" dirty="0"/>
              <a:t>Textbook:</a:t>
            </a:r>
          </a:p>
          <a:p>
            <a:pPr lvl="1"/>
            <a:r>
              <a:rPr lang="en-US" i="1" dirty="0"/>
              <a:t>The Entrepreneurial Arch: A Strategic Framework for Discovering, Developing and Renewing Firms,</a:t>
            </a:r>
          </a:p>
          <a:p>
            <a:pPr lvl="2"/>
            <a:r>
              <a:rPr lang="en-US" i="1" dirty="0"/>
              <a:t>Published by Cambridge University Press, 2015</a:t>
            </a:r>
          </a:p>
          <a:p>
            <a:pPr lvl="2"/>
            <a:r>
              <a:rPr lang="en-US" i="1" dirty="0"/>
              <a:t>Author:  Timothy L. Faley (me)</a:t>
            </a:r>
          </a:p>
          <a:p>
            <a:pPr lvl="2"/>
            <a:r>
              <a:rPr lang="en-US" i="1" dirty="0"/>
              <a:t>Available at Amazon.com: Kindle version, paperback, or hardcover</a:t>
            </a:r>
          </a:p>
          <a:p>
            <a:pPr lvl="2"/>
            <a:r>
              <a:rPr lang="en-US" i="1" dirty="0"/>
              <a:t>www.amazon.com/author/timfaley</a:t>
            </a:r>
            <a:endParaRPr lang="en-US" dirty="0"/>
          </a:p>
          <a:p>
            <a:r>
              <a:rPr lang="en-US" dirty="0"/>
              <a:t>Additional Reading Material</a:t>
            </a:r>
          </a:p>
          <a:p>
            <a:pPr lvl="1"/>
            <a:r>
              <a:rPr lang="en-US" dirty="0"/>
              <a:t>Supplemental material will be posted on Blackboard</a:t>
            </a:r>
          </a:p>
          <a:p>
            <a:pPr lvl="2"/>
            <a:r>
              <a:rPr lang="en-US" dirty="0"/>
              <a:t>Under “Contents” tab in “Readings” folder (see next slide)</a:t>
            </a:r>
          </a:p>
          <a:p>
            <a:pPr lvl="3"/>
            <a:r>
              <a:rPr lang="en-US" dirty="0"/>
              <a:t>Readings</a:t>
            </a:r>
          </a:p>
          <a:p>
            <a:pPr lvl="3"/>
            <a:r>
              <a:rPr lang="en-US" dirty="0"/>
              <a:t>Articles, Book chapters, Blogs, Cases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A3F0B94-791B-415F-B5FE-47641BDE04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279"/>
    </mc:Choice>
    <mc:Fallback xmlns="">
      <p:transition spd="slow" advTm="93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4A2E4C-2574-463A-B9E0-E40EDBBE88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225" r="1666"/>
          <a:stretch/>
        </p:blipFill>
        <p:spPr>
          <a:xfrm>
            <a:off x="152400" y="990600"/>
            <a:ext cx="8638988" cy="37338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C953620-3113-D0A1-EFCB-B3976F9FD0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03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005"/>
    </mc:Choice>
    <mc:Fallback>
      <p:transition spd="slow" advTm="87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3B616-5CF2-6E85-667B-84B7B614D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EntrepreneurialArch.com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52064-BB1E-339E-937C-614A2E585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https://www.entrepreneurialarch.com/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A84C0-6ECD-CA23-8DB0-0072141F28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DCF902-F8E6-D717-F528-B7DC0366A4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040" r="1774"/>
          <a:stretch/>
        </p:blipFill>
        <p:spPr>
          <a:xfrm>
            <a:off x="499782" y="2041712"/>
            <a:ext cx="7940391" cy="364863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6290EBB-7956-F811-B283-72D1F1CAF3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96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752"/>
    </mc:Choice>
    <mc:Fallback>
      <p:transition spd="slow" advTm="39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Format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8153400" cy="4876800"/>
          </a:xfrm>
        </p:spPr>
        <p:txBody>
          <a:bodyPr/>
          <a:lstStyle/>
          <a:p>
            <a:r>
              <a:rPr lang="en-US" dirty="0"/>
              <a:t>Lectures and discussions</a:t>
            </a:r>
          </a:p>
          <a:p>
            <a:pPr lvl="1"/>
            <a:r>
              <a:rPr lang="en-US" dirty="0"/>
              <a:t>Lectures re-inforce content from readings</a:t>
            </a:r>
          </a:p>
          <a:p>
            <a:pPr lvl="2"/>
            <a:r>
              <a:rPr lang="en-US" dirty="0"/>
              <a:t>Two sets of lecture slides will be available</a:t>
            </a:r>
          </a:p>
          <a:p>
            <a:pPr lvl="3"/>
            <a:r>
              <a:rPr lang="en-US" dirty="0"/>
              <a:t>The ones on the Blackboard site will have NO Voiceover</a:t>
            </a:r>
          </a:p>
          <a:p>
            <a:pPr lvl="4"/>
            <a:r>
              <a:rPr lang="en-US" dirty="0"/>
              <a:t>This is a small file that you can flip through quickly</a:t>
            </a:r>
          </a:p>
          <a:p>
            <a:pPr lvl="3"/>
            <a:r>
              <a:rPr lang="en-US" dirty="0"/>
              <a:t>The ones on </a:t>
            </a:r>
            <a:r>
              <a:rPr lang="en-US" dirty="0">
                <a:hlinkClick r:id="rId4"/>
              </a:rPr>
              <a:t>https://www.entrepreneurialarch.com/</a:t>
            </a:r>
            <a:r>
              <a:rPr lang="en-US" dirty="0"/>
              <a:t> will be </a:t>
            </a:r>
            <a:r>
              <a:rPr lang="en-US" u="sng" dirty="0"/>
              <a:t>with</a:t>
            </a:r>
            <a:r>
              <a:rPr lang="en-US" dirty="0"/>
              <a:t> Voice-over (so you can hear me talk through the slide)</a:t>
            </a:r>
          </a:p>
          <a:p>
            <a:pPr lvl="4"/>
            <a:r>
              <a:rPr lang="en-US" dirty="0"/>
              <a:t>Will likely need to download these slides, then open them</a:t>
            </a:r>
          </a:p>
          <a:p>
            <a:pPr lvl="5"/>
            <a:r>
              <a:rPr lang="en-US" dirty="0"/>
              <a:t>They are not on the Blackboard site as the University is requiring all instructors to limit the size of their courses on Blackboard and these voice-over slide decks are quite large</a:t>
            </a:r>
          </a:p>
          <a:p>
            <a:pPr lvl="4"/>
            <a:r>
              <a:rPr lang="en-US" dirty="0"/>
              <a:t>Document posted in “Lecture Slide” folder that instructs you on how to listen to “voice-over” slides</a:t>
            </a:r>
          </a:p>
          <a:p>
            <a:pPr lvl="3"/>
            <a:r>
              <a:rPr lang="en-US" b="1" dirty="0"/>
              <a:t>You MUST download and listen to the voice-over slides</a:t>
            </a:r>
            <a:r>
              <a:rPr lang="en-US" dirty="0"/>
              <a:t> or you will miss critical content of the course (and not do well on your quizzes and exams!)</a:t>
            </a: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08F22D4-F9DB-971E-8DB4-6EDDDC776E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0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056"/>
    </mc:Choice>
    <mc:Fallback>
      <p:transition spd="slow" advTm="840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4B458-5CF3-5F2F-2C4B-4010AEA43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Voice-over Lecture Slide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F7AA7-FB77-4838-17A8-04C1D35F1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Scroll down towards the bottom of the page on https://www.entrepreneurialarch.com/ </a:t>
            </a:r>
          </a:p>
          <a:p>
            <a:r>
              <a:rPr lang="en-US" dirty="0"/>
              <a:t>Section Called “ENT 205 Students”</a:t>
            </a:r>
          </a:p>
          <a:p>
            <a:pPr lvl="1"/>
            <a:r>
              <a:rPr lang="en-US" dirty="0"/>
              <a:t>List of voice-over lecture slides</a:t>
            </a:r>
          </a:p>
          <a:p>
            <a:pPr lvl="1"/>
            <a:r>
              <a:rPr lang="en-US" dirty="0"/>
              <a:t>Click on any of the links provided to download the slide deck</a:t>
            </a:r>
          </a:p>
          <a:p>
            <a:pPr lvl="2"/>
            <a:r>
              <a:rPr lang="en-US" dirty="0"/>
              <a:t>See graphic on the next slide</a:t>
            </a:r>
          </a:p>
          <a:p>
            <a:pPr lvl="1"/>
            <a:r>
              <a:rPr lang="en-US" dirty="0"/>
              <a:t>Once it is downloaded, open it and listen to them by initiating “slideshow” in PowerPoint</a:t>
            </a:r>
          </a:p>
          <a:p>
            <a:pPr lvl="2"/>
            <a:r>
              <a:rPr lang="en-US" dirty="0"/>
              <a:t>See document “How to listen to Voice-over PowerPoint Deck Slides”</a:t>
            </a:r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D4330E-6C9E-352B-23E1-91CBF2C3E5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0246FBC-D74F-4DA9-2FBD-9C3B300F8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03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49"/>
    </mc:Choice>
    <mc:Fallback>
      <p:transition spd="slow" advTm="41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4E597-E95C-5F26-58F0-CBA1F3759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Slides (Voice-over)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38915-483A-1146-BBCE-1E5BA700D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24" y="914400"/>
            <a:ext cx="7772400" cy="4876800"/>
          </a:xfrm>
        </p:spPr>
        <p:txBody>
          <a:bodyPr/>
          <a:lstStyle/>
          <a:p>
            <a:r>
              <a:rPr lang="en-US" sz="2400" dirty="0">
                <a:hlinkClick r:id="rId4"/>
              </a:rPr>
              <a:t>https://www.entrepreneurialarch.com/</a:t>
            </a:r>
            <a:endParaRPr lang="en-US" sz="2400" dirty="0"/>
          </a:p>
          <a:p>
            <a:pPr lvl="1"/>
            <a:r>
              <a:rPr lang="en-US" sz="2000" dirty="0"/>
              <a:t>Scroll down until you see, then click on any lecture slide deck to download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2C7518-D84F-92D7-9250-44A56B699A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2148E2-8308-84F3-E2EF-7DB8CB5FEE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7" t="23151" r="24167" b="7850"/>
          <a:stretch/>
        </p:blipFill>
        <p:spPr>
          <a:xfrm>
            <a:off x="1146362" y="2209800"/>
            <a:ext cx="6851276" cy="386063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5E03806-5EA7-A403-641E-00B32A9F51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10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92"/>
    </mc:Choice>
    <mc:Fallback>
      <p:transition spd="slow" advTm="39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7772400" cy="4876800"/>
          </a:xfrm>
        </p:spPr>
        <p:txBody>
          <a:bodyPr/>
          <a:lstStyle/>
          <a:p>
            <a:r>
              <a:rPr lang="en-US" sz="2400" dirty="0"/>
              <a:t>Quizzes &amp; Assignments (35% of your grade)</a:t>
            </a:r>
          </a:p>
          <a:p>
            <a:pPr lvl="2"/>
            <a:r>
              <a:rPr lang="en-US" sz="1400" dirty="0"/>
              <a:t>Six Graded Quizzes (T/F, Multiple-choice questions)</a:t>
            </a:r>
          </a:p>
          <a:p>
            <a:pPr lvl="2"/>
            <a:r>
              <a:rPr lang="en-US" sz="1400" dirty="0"/>
              <a:t>Based on readings</a:t>
            </a:r>
          </a:p>
          <a:p>
            <a:pPr lvl="2"/>
            <a:r>
              <a:rPr lang="en-US" sz="1400" dirty="0"/>
              <a:t>Can take TWICE before “drop dead date” (highest grade will count)</a:t>
            </a:r>
          </a:p>
          <a:p>
            <a:pPr lvl="2"/>
            <a:r>
              <a:rPr lang="en-US" sz="1400" dirty="0"/>
              <a:t>Syllabus contains a “goal” time to take the quizzes</a:t>
            </a:r>
          </a:p>
          <a:p>
            <a:pPr lvl="3"/>
            <a:r>
              <a:rPr lang="en-US" sz="1400" dirty="0"/>
              <a:t>This will keep you from falling behind (This is the “due date”)</a:t>
            </a:r>
          </a:p>
          <a:p>
            <a:pPr lvl="2"/>
            <a:r>
              <a:rPr lang="en-US" sz="1400" dirty="0"/>
              <a:t>If you fail complete the quiz  by the “final deadline,” (“drop dead date”) then you will receive a ZERO for the quiz (Note dates on syllabus and Assignment Schedule)</a:t>
            </a:r>
          </a:p>
          <a:p>
            <a:pPr lvl="1"/>
            <a:r>
              <a:rPr lang="en-US" sz="1800" dirty="0"/>
              <a:t>Two written assignments</a:t>
            </a:r>
          </a:p>
          <a:p>
            <a:pPr lvl="2"/>
            <a:r>
              <a:rPr lang="en-US" sz="1400" dirty="0"/>
              <a:t>Test your ability to </a:t>
            </a:r>
            <a:r>
              <a:rPr lang="en-US" sz="1400" b="1" i="1" dirty="0"/>
              <a:t>apply</a:t>
            </a:r>
            <a:r>
              <a:rPr lang="en-US" sz="1400" dirty="0"/>
              <a:t> the course material</a:t>
            </a:r>
          </a:p>
          <a:p>
            <a:pPr lvl="2"/>
            <a:r>
              <a:rPr lang="en-US" sz="1400" dirty="0"/>
              <a:t>No “do-overs” – feedback is part of learning process (use the provided feedback to improve future work)</a:t>
            </a:r>
          </a:p>
          <a:p>
            <a:pPr lvl="1"/>
            <a:r>
              <a:rPr lang="en-US" sz="1800" dirty="0"/>
              <a:t>Lowest quiz/assignment grade of the 8 will be dropped</a:t>
            </a:r>
          </a:p>
          <a:p>
            <a:pPr lvl="1"/>
            <a:endParaRPr lang="en-US" sz="900" dirty="0"/>
          </a:p>
          <a:p>
            <a:r>
              <a:rPr lang="en-US" sz="2400" dirty="0"/>
              <a:t>Midterm and Final (30% and 35% respectively)</a:t>
            </a:r>
          </a:p>
          <a:p>
            <a:pPr lvl="1"/>
            <a:r>
              <a:rPr lang="en-US" sz="1800" dirty="0"/>
              <a:t>Midterm – written: case write-up or an experiential project</a:t>
            </a:r>
          </a:p>
          <a:p>
            <a:pPr lvl="1"/>
            <a:r>
              <a:rPr lang="en-US" sz="1800" dirty="0"/>
              <a:t>Final – Combination of quiz-like questions and short-answer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A69DF937-7192-4BD5-9ED8-CB917ABAE1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2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241"/>
    </mc:Choice>
    <mc:Fallback xmlns="">
      <p:transition spd="slow" advTm="326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 Summary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7772400" cy="4876800"/>
          </a:xfrm>
        </p:spPr>
        <p:txBody>
          <a:bodyPr/>
          <a:lstStyle/>
          <a:p>
            <a:pPr lvl="2"/>
            <a:endParaRPr lang="en-US" sz="1600" dirty="0"/>
          </a:p>
          <a:p>
            <a:pPr marL="914400" lvl="2" indent="0">
              <a:buNone/>
            </a:pPr>
            <a:r>
              <a:rPr lang="en-US" sz="1800" dirty="0"/>
              <a:t>Total Course is 2000 points</a:t>
            </a:r>
          </a:p>
          <a:p>
            <a:pPr marL="914400" lvl="2" indent="0">
              <a:buNone/>
            </a:pPr>
            <a:r>
              <a:rPr lang="en-US" sz="1800" dirty="0"/>
              <a:t>Best 7 scores of the 8 Quizzes and Assignments:  	700 points possible</a:t>
            </a:r>
          </a:p>
          <a:p>
            <a:pPr marL="914400" lvl="2" indent="0">
              <a:buNone/>
            </a:pPr>
            <a:r>
              <a:rPr lang="en-US" sz="1800" dirty="0"/>
              <a:t>Midterm:  6x your midterm score:		600 points possible</a:t>
            </a:r>
          </a:p>
          <a:p>
            <a:pPr marL="914400" lvl="2" indent="0">
              <a:buNone/>
            </a:pPr>
            <a:r>
              <a:rPr lang="en-US" sz="1800" u="sng" dirty="0"/>
              <a:t>Final exam: 7x your final exam score:		700 points possible</a:t>
            </a:r>
          </a:p>
          <a:p>
            <a:pPr marL="914400" lvl="2" indent="0">
              <a:buNone/>
            </a:pPr>
            <a:r>
              <a:rPr lang="en-US" sz="1800" dirty="0"/>
              <a:t>TOTAL					2000 points possible</a:t>
            </a:r>
          </a:p>
          <a:p>
            <a:pPr marL="914400" lvl="2" indent="0">
              <a:buNone/>
            </a:pPr>
            <a:endParaRPr lang="en-US" sz="1800" dirty="0"/>
          </a:p>
          <a:p>
            <a:pPr marL="914400" lvl="2" indent="0">
              <a:buNone/>
            </a:pPr>
            <a:r>
              <a:rPr lang="en-US" sz="1800" dirty="0"/>
              <a:t>2000 to 1800 points (A to A-)</a:t>
            </a:r>
          </a:p>
          <a:p>
            <a:pPr marL="914400" lvl="2" indent="0">
              <a:buNone/>
            </a:pPr>
            <a:r>
              <a:rPr lang="en-US" sz="1800" dirty="0"/>
              <a:t>1799 to 1600 points (B+ to B-)</a:t>
            </a:r>
          </a:p>
          <a:p>
            <a:pPr marL="914400" lvl="2" indent="0">
              <a:buNone/>
            </a:pPr>
            <a:r>
              <a:rPr lang="en-US" sz="1800" dirty="0"/>
              <a:t>1599 to 1400 points (C+ to C-)</a:t>
            </a:r>
          </a:p>
          <a:p>
            <a:pPr marL="914400" lvl="2" indent="0">
              <a:buNone/>
            </a:pPr>
            <a:r>
              <a:rPr lang="en-US" sz="1800" dirty="0"/>
              <a:t>1399 to 1200 (D)</a:t>
            </a:r>
          </a:p>
          <a:p>
            <a:pPr marL="914400" lvl="2" indent="0">
              <a:buNone/>
            </a:pPr>
            <a:r>
              <a:rPr lang="en-US" sz="1800" dirty="0"/>
              <a:t>Below 1200 (F)</a:t>
            </a:r>
          </a:p>
          <a:p>
            <a:pPr marL="914400" lvl="2" indent="0">
              <a:buNone/>
            </a:pPr>
            <a:endParaRPr lang="en-US" sz="1600" dirty="0"/>
          </a:p>
          <a:p>
            <a:pPr marL="914400" lvl="2" indent="0">
              <a:buNone/>
            </a:pPr>
            <a:r>
              <a:rPr lang="en-US" sz="1600" b="1" dirty="0">
                <a:solidFill>
                  <a:srgbClr val="FF0000"/>
                </a:solidFill>
              </a:rPr>
              <a:t>MAKE SURE NOT to count all 8 Quizzes and assignments (Blackboard does, you have to manually subtract out the lowest)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65542A9-CA4F-45A6-931F-0231ADD1A2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0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442"/>
    </mc:Choice>
    <mc:Fallback xmlns="">
      <p:transition spd="slow" advTm="98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5676</TotalTime>
  <Words>900</Words>
  <Application>Microsoft Office PowerPoint</Application>
  <PresentationFormat>On-screen Show (4:3)</PresentationFormat>
  <Paragraphs>114</Paragraphs>
  <Slides>12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Wingdings</vt:lpstr>
      <vt:lpstr>blank</vt:lpstr>
      <vt:lpstr>PowerPoint Presentation</vt:lpstr>
      <vt:lpstr>Course Materials</vt:lpstr>
      <vt:lpstr>PowerPoint Presentation</vt:lpstr>
      <vt:lpstr>EntrepreneurialArch.com Website</vt:lpstr>
      <vt:lpstr>Course Format </vt:lpstr>
      <vt:lpstr>Voice-over Lecture Slide Location</vt:lpstr>
      <vt:lpstr>Lecture Slides (Voice-over)</vt:lpstr>
      <vt:lpstr>Course evaluation</vt:lpstr>
      <vt:lpstr>Grading Summary </vt:lpstr>
      <vt:lpstr>Syllabus is important!</vt:lpstr>
      <vt:lpstr>Office Hours</vt:lpstr>
      <vt:lpstr>Next Slide Deck…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600</cp:revision>
  <cp:lastPrinted>2014-06-09T15:08:47Z</cp:lastPrinted>
  <dcterms:created xsi:type="dcterms:W3CDTF">2003-10-03T23:08:19Z</dcterms:created>
  <dcterms:modified xsi:type="dcterms:W3CDTF">2022-07-30T04:30:00Z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